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07" r:id="rId3"/>
    <p:sldId id="366" r:id="rId4"/>
    <p:sldId id="365" r:id="rId5"/>
    <p:sldId id="367" r:id="rId6"/>
    <p:sldId id="317" r:id="rId7"/>
    <p:sldId id="362" r:id="rId8"/>
    <p:sldId id="316" r:id="rId9"/>
    <p:sldId id="309" r:id="rId10"/>
    <p:sldId id="326" r:id="rId11"/>
    <p:sldId id="312" r:id="rId12"/>
    <p:sldId id="343" r:id="rId13"/>
    <p:sldId id="363" r:id="rId14"/>
    <p:sldId id="344" r:id="rId15"/>
    <p:sldId id="345" r:id="rId16"/>
    <p:sldId id="327" r:id="rId17"/>
    <p:sldId id="346" r:id="rId18"/>
    <p:sldId id="364" r:id="rId19"/>
    <p:sldId id="321" r:id="rId20"/>
    <p:sldId id="325" r:id="rId21"/>
    <p:sldId id="315" r:id="rId22"/>
  </p:sldIdLst>
  <p:sldSz cx="12192000" cy="6858000"/>
  <p:notesSz cx="6858000" cy="9144000"/>
  <p:embeddedFontLst>
    <p:embeddedFont>
      <p:font typeface="Cambria Math" panose="02040503050406030204" charset="0"/>
      <p:regular r:id="rId28"/>
    </p:embeddedFont>
    <p:embeddedFont>
      <p:font typeface="Calibri" panose="020F0502020204030204" charset="0"/>
      <p:regular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AFD5"/>
    <a:srgbClr val="7EAFD4"/>
    <a:srgbClr val="A5A5A5"/>
    <a:srgbClr val="A8C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021" autoAdjust="0"/>
    <p:restoredTop sz="94660"/>
  </p:normalViewPr>
  <p:slideViewPr>
    <p:cSldViewPr snapToGrid="0">
      <p:cViewPr>
        <p:scale>
          <a:sx n="75" d="100"/>
          <a:sy n="75" d="100"/>
        </p:scale>
        <p:origin x="55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ECD6D-6B2D-4EAC-B2D7-F3E654A2C6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F74A8-11B3-43D8-A79C-785081DA01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6C8FB-7DA4-4785-A1BE-345456535D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93E7F-A047-4D90-A7BB-7F2E541BDB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29360" y="1725295"/>
            <a:ext cx="101879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800" dirty="0">
                <a:latin typeface="Arial Black" panose="020B0A04020102020204" charset="0"/>
                <a:ea typeface="思源黑体 CN Heavy" panose="020B0A00000000000000" pitchFamily="34" charset="-122"/>
                <a:cs typeface="Arial Black" panose="020B0A04020102020204" charset="0"/>
              </a:rPr>
              <a:t>Mobile App Store ( 7200 apps)</a:t>
            </a:r>
            <a:endParaRPr lang="zh-CN" altLang="en-US" sz="4800" dirty="0">
              <a:latin typeface="Arial Black" panose="020B0A04020102020204" charset="0"/>
              <a:ea typeface="思源黑体 CN Heavy" panose="020B0A00000000000000" pitchFamily="34" charset="-122"/>
              <a:cs typeface="Arial Black" panose="020B0A04020102020204" charset="0"/>
            </a:endParaRPr>
          </a:p>
          <a:p>
            <a:pPr algn="ctr"/>
            <a:r>
              <a:rPr lang="en-US" altLang="zh-CN" sz="4800" dirty="0">
                <a:latin typeface="Arial Black" panose="020B0A04020102020204" charset="0"/>
                <a:ea typeface="思源黑体 CN Heavy" panose="020B0A00000000000000" pitchFamily="34" charset="-122"/>
                <a:cs typeface="Arial Black" panose="020B0A04020102020204" charset="0"/>
              </a:rPr>
              <a:t> Data Analysis</a:t>
            </a:r>
            <a:endParaRPr lang="en-US" altLang="zh-CN" sz="4800" dirty="0">
              <a:latin typeface="Arial Black" panose="020B0A04020102020204" charset="0"/>
              <a:ea typeface="思源黑体 CN Heavy" panose="020B0A00000000000000" pitchFamily="34" charset="-122"/>
              <a:cs typeface="Arial Black" panose="020B0A04020102020204" charset="0"/>
            </a:endParaRPr>
          </a:p>
        </p:txBody>
      </p:sp>
      <p:grpSp>
        <p:nvGrpSpPr>
          <p:cNvPr id="8" name="Group 5"/>
          <p:cNvGrpSpPr/>
          <p:nvPr/>
        </p:nvGrpSpPr>
        <p:grpSpPr>
          <a:xfrm>
            <a:off x="687609" y="508891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9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Google Shape;480;p36"/>
          <p:cNvSpPr txBox="1"/>
          <p:nvPr/>
        </p:nvSpPr>
        <p:spPr>
          <a:xfrm>
            <a:off x="3411855" y="4588510"/>
            <a:ext cx="6737985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Group Number : 42</a:t>
            </a:r>
            <a:endParaRPr lang="en-US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l">
              <a:spcBef>
                <a:spcPts val="0"/>
              </a:spcBef>
            </a:pPr>
            <a:r>
              <a:rPr lang="en-US" alt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Group Member: Xinyu Hu , Linjie Zhou</a:t>
            </a:r>
            <a:endParaRPr lang="en-US" altLang="en-GB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7" name="Group 5"/>
          <p:cNvGrpSpPr/>
          <p:nvPr/>
        </p:nvGrpSpPr>
        <p:grpSpPr>
          <a:xfrm>
            <a:off x="687609" y="5830957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28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椭圆 30"/>
          <p:cNvSpPr/>
          <p:nvPr/>
        </p:nvSpPr>
        <p:spPr>
          <a:xfrm>
            <a:off x="896601" y="4399774"/>
            <a:ext cx="798653" cy="7986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Straight Arrow Connector 18"/>
          <p:cNvCxnSpPr/>
          <p:nvPr/>
        </p:nvCxnSpPr>
        <p:spPr>
          <a:xfrm>
            <a:off x="1049737" y="4799100"/>
            <a:ext cx="49237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0" y="0"/>
            <a:ext cx="12418060" cy="6858000"/>
          </a:xfrm>
          <a:prstGeom prst="rect">
            <a:avLst/>
          </a:prstGeom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699249" y="90349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7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"/>
          <p:cNvGrpSpPr/>
          <p:nvPr/>
        </p:nvGrpSpPr>
        <p:grpSpPr>
          <a:xfrm>
            <a:off x="738257" y="5616864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2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611120" y="1582420"/>
            <a:ext cx="719645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Analyze the ratings of </a:t>
            </a:r>
            <a:r>
              <a:rPr lang="en-US" altLang="zh-CN" sz="6000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paid and free</a:t>
            </a:r>
            <a:r>
              <a:rPr lang="en-US" altLang="zh-CN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endParaRPr lang="en-US" altLang="zh-CN" sz="4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apps</a:t>
            </a:r>
            <a:endParaRPr lang="en-US" altLang="zh-CN" sz="4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Google Shape;1126;p31"/>
          <p:cNvCxnSpPr/>
          <p:nvPr/>
        </p:nvCxnSpPr>
        <p:spPr>
          <a:xfrm>
            <a:off x="5350588" y="5810812"/>
            <a:ext cx="6841412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Shape 1722"/>
          <p:cNvSpPr/>
          <p:nvPr/>
        </p:nvSpPr>
        <p:spPr>
          <a:xfrm>
            <a:off x="1141095" y="489585"/>
            <a:ext cx="9443085" cy="8362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Which category has the most highgest rating?</a:t>
            </a:r>
            <a:endParaRPr sz="24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endParaRPr sz="24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sz="24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Does mean user rating depend on the category?</a:t>
            </a:r>
            <a:endParaRPr sz="24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9425" y="5620385"/>
            <a:ext cx="108134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We can see</a:t>
            </a:r>
            <a:r>
              <a:rPr lang="zh-CN" altLang="en-US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  <a:r>
              <a:rPr lang="en-US" altLang="zh-CN" sz="2000" i="1">
                <a:latin typeface="Cambria Math" panose="02040503050406030204" charset="0"/>
                <a:cs typeface="Cambria Math" panose="02040503050406030204" charset="0"/>
                <a:sym typeface="+mn-ea"/>
              </a:rPr>
              <a:t>Shopping &amp; Catalogs  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are the two highest rated categories of paid Apps.</a:t>
            </a: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000" i="1">
                <a:latin typeface="Cambria Math" panose="02040503050406030204" charset="0"/>
                <a:cs typeface="Cambria Math" panose="02040503050406030204" charset="0"/>
                <a:sym typeface="+mn-ea"/>
              </a:rPr>
              <a:t>Productivity &amp; Music </a:t>
            </a: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are the two highest rated categories of free Apps. </a:t>
            </a:r>
            <a:endParaRPr lang="en-US" altLang="zh-CN" sz="2000" i="1" dirty="0">
              <a:solidFill>
                <a:schemeClr val="tx1"/>
              </a:solidFill>
              <a:latin typeface="Cambria Math" panose="02040503050406030204" charset="0"/>
              <a:ea typeface="思源黑体 CN Light" panose="020B0300000000000000" pitchFamily="34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525"/>
            <a:ext cx="5797207" cy="39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5" y="1660525"/>
            <a:ext cx="5797297" cy="39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0" y="0"/>
            <a:ext cx="12418060" cy="6858000"/>
          </a:xfrm>
          <a:prstGeom prst="rect">
            <a:avLst/>
          </a:prstGeom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1229360"/>
            <a:ext cx="6190615" cy="5939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0880" y="60960"/>
            <a:ext cx="8903970" cy="548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Are paid apps better than free apps?</a:t>
            </a:r>
            <a:endParaRPr lang="en-US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Let's visualiz</a:t>
            </a:r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e the average rating of paid and free apps in each genre.</a:t>
            </a:r>
            <a:endParaRPr lang="en-US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81850" y="1229360"/>
            <a:ext cx="500951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Illustrate:</a:t>
            </a:r>
            <a:endParaRPr lang="en-US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For any genres of apps, users rating of free apps is higher than paid apps.</a:t>
            </a:r>
            <a:endParaRPr lang="en-US" altLang="zh-CN" sz="2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Specially:</a:t>
            </a:r>
            <a:endParaRPr lang="en-US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 trend of high and low ratings of different genres is the same.</a:t>
            </a:r>
            <a:endParaRPr lang="en-US" altLang="zh-CN" sz="2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eg: the Productivity is the highest rating type in both paid and free apps.</a:t>
            </a:r>
            <a:endParaRPr lang="en-US" altLang="zh-CN" sz="2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Books in paid apps have high mean rating, however very less in free apps. The same in Catalogs.</a:t>
            </a:r>
            <a:endParaRPr lang="en-US" altLang="zh-CN" sz="20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0" y="0"/>
            <a:ext cx="12418060" cy="6858000"/>
          </a:xfrm>
          <a:prstGeom prst="rect">
            <a:avLst/>
          </a:prstGeom>
          <a:ln>
            <a:noFill/>
          </a:ln>
        </p:spPr>
      </p:pic>
      <p:sp>
        <p:nvSpPr>
          <p:cNvPr id="16" name="Shape 1722"/>
          <p:cNvSpPr/>
          <p:nvPr/>
        </p:nvSpPr>
        <p:spPr>
          <a:xfrm>
            <a:off x="1309370" y="-17145"/>
            <a:ext cx="10121900" cy="76708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Let's </a:t>
            </a:r>
            <a:r>
              <a:rPr lang="en-US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take a look at the </a:t>
            </a:r>
            <a:r>
              <a:rPr 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rating distribution</a:t>
            </a:r>
            <a:r>
              <a:rPr lang="en-US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generally.</a:t>
            </a:r>
            <a:endParaRPr lang="en-US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831850"/>
            <a:ext cx="3604895" cy="3060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745" y="859790"/>
            <a:ext cx="3604014" cy="30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90" y="3892550"/>
            <a:ext cx="3956050" cy="30873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015" y="3892550"/>
            <a:ext cx="3921773" cy="30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-2" y="0"/>
            <a:ext cx="5364481" cy="6858000"/>
          </a:xfrm>
          <a:prstGeom prst="rect">
            <a:avLst/>
          </a:prstGeom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699249" y="90349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7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"/>
          <p:cNvGrpSpPr/>
          <p:nvPr/>
        </p:nvGrpSpPr>
        <p:grpSpPr>
          <a:xfrm>
            <a:off x="738257" y="5616864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2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172710" y="676275"/>
            <a:ext cx="71964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Are they in this distribution regardless of whether the prices are high or low?</a:t>
            </a:r>
            <a:endParaRPr lang="en-US" altLang="zh-CN" sz="36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Google Shape;1126;p31"/>
          <p:cNvCxnSpPr/>
          <p:nvPr/>
        </p:nvCxnSpPr>
        <p:spPr>
          <a:xfrm>
            <a:off x="5350588" y="5810812"/>
            <a:ext cx="6841412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本框 1"/>
          <p:cNvSpPr txBox="1"/>
          <p:nvPr/>
        </p:nvSpPr>
        <p:spPr>
          <a:xfrm>
            <a:off x="5661025" y="3302000"/>
            <a:ext cx="65309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We take a look directly at the ratings of the most expensive and the lowest priced Apps.</a:t>
            </a:r>
            <a:endParaRPr lang="en-US" altLang="zh-CN" sz="2000" i="1" dirty="0">
              <a:solidFill>
                <a:schemeClr val="tx1"/>
              </a:solidFill>
              <a:latin typeface="Cambria Math" panose="02040503050406030204" charset="0"/>
              <a:ea typeface="思源黑体 CN Light" panose="020B0300000000000000" pitchFamily="34" charset="-122"/>
              <a:cs typeface="Cambria Math" panose="02040503050406030204" charset="0"/>
              <a:sym typeface="+mn-ea"/>
            </a:endParaRPr>
          </a:p>
        </p:txBody>
      </p:sp>
      <p:pic>
        <p:nvPicPr>
          <p:cNvPr id="4" name="图片 3" descr="code-snapshot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" y="2057400"/>
            <a:ext cx="5119370" cy="3136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0" y="0"/>
            <a:ext cx="12418060" cy="6858000"/>
          </a:xfrm>
          <a:prstGeom prst="rect">
            <a:avLst/>
          </a:prstGeom>
          <a:ln>
            <a:noFill/>
          </a:ln>
        </p:spPr>
      </p:pic>
      <p:grpSp>
        <p:nvGrpSpPr>
          <p:cNvPr id="2" name="Group 5"/>
          <p:cNvGrpSpPr/>
          <p:nvPr/>
        </p:nvGrpSpPr>
        <p:grpSpPr>
          <a:xfrm>
            <a:off x="757847" y="588440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0" y="4639310"/>
            <a:ext cx="4758690" cy="195707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10" y="4741545"/>
            <a:ext cx="4512310" cy="17526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820" y="831850"/>
            <a:ext cx="6104825" cy="360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2090" y="886460"/>
            <a:ext cx="6259554" cy="3600000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>
            <a:off x="4074160" y="4463415"/>
            <a:ext cx="1897380" cy="23926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0011410" y="4421505"/>
            <a:ext cx="1897380" cy="23926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0" y="0"/>
            <a:ext cx="12418060" cy="6858000"/>
          </a:xfrm>
          <a:prstGeom prst="rect">
            <a:avLst/>
          </a:prstGeom>
          <a:ln>
            <a:noFill/>
          </a:ln>
        </p:spPr>
      </p:pic>
      <p:sp>
        <p:nvSpPr>
          <p:cNvPr id="49" name="Shape 1722"/>
          <p:cNvSpPr/>
          <p:nvPr/>
        </p:nvSpPr>
        <p:spPr>
          <a:xfrm>
            <a:off x="999490" y="349885"/>
            <a:ext cx="7200265" cy="76708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What about the total number of user rating?</a:t>
            </a:r>
            <a:endParaRPr lang="en-US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90" y="1116965"/>
            <a:ext cx="10045065" cy="4977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0" y="0"/>
            <a:ext cx="12418060" cy="6858000"/>
          </a:xfrm>
          <a:prstGeom prst="rect">
            <a:avLst/>
          </a:prstGeom>
          <a:ln>
            <a:noFill/>
          </a:ln>
        </p:spPr>
      </p:pic>
      <p:sp>
        <p:nvSpPr>
          <p:cNvPr id="49" name="Shape 1722"/>
          <p:cNvSpPr/>
          <p:nvPr/>
        </p:nvSpPr>
        <p:spPr>
          <a:xfrm>
            <a:off x="579120" y="254635"/>
            <a:ext cx="7930515" cy="76708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What about the total number of user rating?</a:t>
            </a:r>
            <a:endParaRPr lang="en-US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234555" y="1639570"/>
            <a:ext cx="4834890" cy="37471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Illustrate:</a:t>
            </a:r>
            <a:endParaRPr lang="en-US" sz="24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en-US" altLang="zh-CN" sz="2400"/>
              <a:t>Users are less inclined to give feedback or rating to paid apps. However they do in free apps!</a:t>
            </a:r>
            <a:endParaRPr lang="en-US" altLang="zh-CN" sz="2400"/>
          </a:p>
          <a:p>
            <a:endParaRPr lang="en-US" altLang="zh-CN" sz="2400"/>
          </a:p>
          <a:p>
            <a:r>
              <a:rPr lang="en-US" sz="24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Side reflection:</a:t>
            </a:r>
            <a:endParaRPr lang="en-US" sz="24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en-US" altLang="zh-CN" sz="2400"/>
              <a:t>Free apps reach a much larger audience.</a:t>
            </a:r>
            <a:endParaRPr lang="en-US" altLang="zh-CN" sz="2400"/>
          </a:p>
          <a:p>
            <a:r>
              <a:rPr lang="en-US" altLang="zh-CN" sz="2400"/>
              <a:t>Users are more likely to use free apps.</a:t>
            </a:r>
            <a:endParaRPr lang="en-US" altLang="zh-CN" sz="2400"/>
          </a:p>
          <a:p>
            <a:r>
              <a:rPr lang="en-US" altLang="zh-CN" sz="2400"/>
              <a:t>(since the average ratings between them are same!)</a:t>
            </a:r>
            <a:endParaRPr lang="en-US" altLang="zh-CN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" y="1704340"/>
            <a:ext cx="6894195" cy="3858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0" y="0"/>
            <a:ext cx="12418060" cy="6858000"/>
          </a:xfrm>
          <a:prstGeom prst="rect">
            <a:avLst/>
          </a:prstGeom>
          <a:ln>
            <a:noFill/>
          </a:ln>
        </p:spPr>
      </p:pic>
      <p:sp>
        <p:nvSpPr>
          <p:cNvPr id="49" name="Shape 1722"/>
          <p:cNvSpPr/>
          <p:nvPr/>
        </p:nvSpPr>
        <p:spPr>
          <a:xfrm>
            <a:off x="1309370" y="254635"/>
            <a:ext cx="7200265" cy="76708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endParaRPr lang="en-US" sz="24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" y="1148715"/>
            <a:ext cx="5561965" cy="5561965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6096000" y="2059305"/>
            <a:ext cx="60960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We draw a scatter plot and linear regression line using </a:t>
            </a:r>
            <a:r>
              <a:rPr lang="en-US" altLang="zh-CN" sz="2400" i="1">
                <a:latin typeface="Cambria Math" panose="02040503050406030204" charset="0"/>
                <a:cs typeface="Cambria Math" panose="02040503050406030204" charset="0"/>
                <a:sym typeface="+mn-ea"/>
              </a:rPr>
              <a:t>user_rating_ver &amp; iser_rating.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There is a strong positive correlation between two variables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189345" y="431038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189345" y="4310380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This explains </a:t>
            </a:r>
            <a:r>
              <a:rPr lang="en-US" altLang="zh-CN" sz="2400"/>
              <a:t>why software developers need to constantly update their software to improve its quality and performance to gain user acceptance.</a:t>
            </a:r>
            <a:endParaRPr lang="en-US" altLang="zh-CN" sz="2400"/>
          </a:p>
        </p:txBody>
      </p:sp>
      <p:sp>
        <p:nvSpPr>
          <p:cNvPr id="9" name="矩形 8"/>
          <p:cNvSpPr/>
          <p:nvPr/>
        </p:nvSpPr>
        <p:spPr>
          <a:xfrm>
            <a:off x="50165" y="254635"/>
            <a:ext cx="1231773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sz="28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Does current version generally have more rating than total overall rating?</a:t>
            </a:r>
            <a:endParaRPr lang="en-US" altLang="en-US" sz="28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0" y="0"/>
            <a:ext cx="12418060" cy="6858000"/>
          </a:xfrm>
          <a:prstGeom prst="rect">
            <a:avLst/>
          </a:prstGeom>
          <a:ln>
            <a:noFill/>
          </a:ln>
        </p:spPr>
      </p:pic>
      <p:grpSp>
        <p:nvGrpSpPr>
          <p:cNvPr id="2" name="Group 5"/>
          <p:cNvGrpSpPr/>
          <p:nvPr/>
        </p:nvGrpSpPr>
        <p:grpSpPr>
          <a:xfrm>
            <a:off x="790232" y="692580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r="26562"/>
          <a:stretch>
            <a:fillRect/>
          </a:stretch>
        </p:blipFill>
        <p:spPr>
          <a:xfrm>
            <a:off x="789940" y="1714500"/>
            <a:ext cx="5143500" cy="5143500"/>
          </a:xfrm>
          <a:prstGeom prst="ellipse">
            <a:avLst/>
          </a:prstGeom>
        </p:spPr>
      </p:pic>
      <p:sp>
        <p:nvSpPr>
          <p:cNvPr id="13" name="Google Shape;757;p32"/>
          <p:cNvSpPr/>
          <p:nvPr/>
        </p:nvSpPr>
        <p:spPr>
          <a:xfrm>
            <a:off x="5984240" y="2402470"/>
            <a:ext cx="5258399" cy="3083930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sz="2000" b="0" i="0" u="none" strike="noStrike" cap="none" spc="0" normalizeH="0" baseline="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90204"/>
              </a:rPr>
              <a:t>streamlit</a:t>
            </a:r>
            <a:endParaRPr kumimoji="0" sz="2000" b="0" i="0" u="none" strike="noStrike" cap="none" spc="0" normalizeH="0" baseline="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90204"/>
            </a:endParaRPr>
          </a:p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2000" b="0" i="0" u="none" strike="noStrike" cap="none" spc="0" normalizeH="0" baseline="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90204"/>
            </a:endParaRPr>
          </a:p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sz="2000" b="0" i="0" u="none" strike="noStrike" cap="none" spc="0" normalizeH="0" baseline="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90204"/>
              </a:rPr>
              <a:t>pandas</a:t>
            </a:r>
            <a:endParaRPr kumimoji="0" sz="2000" b="0" i="0" u="none" strike="noStrike" cap="none" spc="0" normalizeH="0" baseline="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90204"/>
            </a:endParaRPr>
          </a:p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2000" b="0" i="0" u="none" strike="noStrike" cap="none" spc="0" normalizeH="0" baseline="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90204"/>
            </a:endParaRPr>
          </a:p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sz="2000" b="0" i="0" u="none" strike="noStrike" cap="none" spc="0" normalizeH="0" baseline="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90204"/>
              </a:rPr>
              <a:t>matplotlib</a:t>
            </a:r>
            <a:endParaRPr kumimoji="0" sz="2000" b="0" i="0" u="none" strike="noStrike" cap="none" spc="0" normalizeH="0" baseline="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90204"/>
            </a:endParaRPr>
          </a:p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2000" b="0" i="0" u="none" strike="noStrike" cap="none" spc="0" normalizeH="0" baseline="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90204"/>
            </a:endParaRPr>
          </a:p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sz="2000" b="0" i="0" u="none" strike="noStrike" cap="none" spc="0" normalizeH="0" baseline="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90204"/>
              </a:rPr>
              <a:t>seaborn</a:t>
            </a:r>
            <a:endParaRPr kumimoji="0" sz="2000" b="0" i="0" u="none" strike="noStrike" cap="none" spc="0" normalizeH="0" baseline="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90204"/>
            </a:endParaRPr>
          </a:p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2000" b="0" i="0" u="none" strike="noStrike" cap="none" spc="0" normalizeH="0" baseline="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90204"/>
            </a:endParaRPr>
          </a:p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sz="2000" b="0" i="0" u="none" strike="noStrike" cap="none" spc="0" normalizeH="0" baseline="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Arial" panose="020B0604020202090204"/>
              </a:rPr>
              <a:t>numpy</a:t>
            </a:r>
            <a:endParaRPr kumimoji="0" sz="2000" b="0" i="0" u="none" strike="noStrike" cap="none" spc="0" normalizeH="0" baseline="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9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6835" y="831850"/>
            <a:ext cx="5959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Requirements:</a:t>
            </a:r>
            <a:endParaRPr lang="en-US" altLang="zh-CN" sz="60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2" name="Google Shape;568;p26"/>
          <p:cNvSpPr/>
          <p:nvPr/>
        </p:nvSpPr>
        <p:spPr>
          <a:xfrm rot="2700000">
            <a:off x="6865741" y="2502181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6" name="Google Shape;568;p26"/>
          <p:cNvSpPr/>
          <p:nvPr/>
        </p:nvSpPr>
        <p:spPr>
          <a:xfrm rot="2700000">
            <a:off x="6865741" y="4399561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7" name="Google Shape;568;p26"/>
          <p:cNvSpPr/>
          <p:nvPr/>
        </p:nvSpPr>
        <p:spPr>
          <a:xfrm rot="2700000">
            <a:off x="6865741" y="3792501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8" name="Google Shape;568;p26"/>
          <p:cNvSpPr/>
          <p:nvPr/>
        </p:nvSpPr>
        <p:spPr>
          <a:xfrm rot="2700000">
            <a:off x="6865741" y="3115591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29" name="Google Shape;568;p26"/>
          <p:cNvSpPr/>
          <p:nvPr/>
        </p:nvSpPr>
        <p:spPr>
          <a:xfrm rot="2700000">
            <a:off x="6865741" y="4985666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4" t="50394" r="7611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2" name="Group 5"/>
          <p:cNvGrpSpPr/>
          <p:nvPr/>
        </p:nvGrpSpPr>
        <p:grpSpPr>
          <a:xfrm>
            <a:off x="790232" y="692580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801495" y="831850"/>
            <a:ext cx="77774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the Dataset we choose:</a:t>
            </a:r>
            <a:endParaRPr lang="en-US" sz="28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12191"/>
          <a:stretch>
            <a:fillRect/>
          </a:stretch>
        </p:blipFill>
        <p:spPr>
          <a:xfrm>
            <a:off x="0" y="1533525"/>
            <a:ext cx="8479790" cy="215328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291119"/>
            <a:ext cx="12192000" cy="256709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790" y="1533525"/>
            <a:ext cx="3712210" cy="2153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97280" y="2004326"/>
            <a:ext cx="5894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</a:t>
            </a:r>
            <a:endParaRPr lang="zh-CN" altLang="en-US" sz="96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8" name="Group 5"/>
          <p:cNvGrpSpPr/>
          <p:nvPr/>
        </p:nvGrpSpPr>
        <p:grpSpPr>
          <a:xfrm>
            <a:off x="732359" y="810670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9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058815" y="1994590"/>
            <a:ext cx="5894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ln>
                  <a:solidFill>
                    <a:schemeClr val="tx1"/>
                  </a:solidFill>
                </a:ln>
                <a:noFill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THANKS</a:t>
            </a:r>
            <a:endParaRPr lang="zh-CN" altLang="en-US" sz="9600" dirty="0">
              <a:ln>
                <a:solidFill>
                  <a:schemeClr val="tx1"/>
                </a:solidFill>
              </a:ln>
              <a:noFill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18" name="Google Shape;1126;p31"/>
          <p:cNvCxnSpPr/>
          <p:nvPr/>
        </p:nvCxnSpPr>
        <p:spPr>
          <a:xfrm>
            <a:off x="5180330" y="6067425"/>
            <a:ext cx="1983105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" name="Group 5"/>
          <p:cNvGrpSpPr/>
          <p:nvPr/>
        </p:nvGrpSpPr>
        <p:grpSpPr>
          <a:xfrm>
            <a:off x="687609" y="5830957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28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椭圆 30"/>
          <p:cNvSpPr/>
          <p:nvPr/>
        </p:nvSpPr>
        <p:spPr>
          <a:xfrm>
            <a:off x="683876" y="2908159"/>
            <a:ext cx="798653" cy="7986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Straight Arrow Connector 18"/>
          <p:cNvCxnSpPr/>
          <p:nvPr/>
        </p:nvCxnSpPr>
        <p:spPr>
          <a:xfrm>
            <a:off x="837012" y="3307485"/>
            <a:ext cx="49237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2" name="Group 5"/>
          <p:cNvGrpSpPr/>
          <p:nvPr/>
        </p:nvGrpSpPr>
        <p:grpSpPr>
          <a:xfrm>
            <a:off x="552742" y="596060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076950" y="692785"/>
            <a:ext cx="26790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Data description</a:t>
            </a:r>
            <a:endParaRPr lang="en-US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230" y="1205230"/>
            <a:ext cx="4878070" cy="49955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48715" y="4530090"/>
            <a:ext cx="26790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About Dataset</a:t>
            </a:r>
            <a:endParaRPr lang="en-US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805" y="1360805"/>
            <a:ext cx="505587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Mobile App Statistics (Apple iOS app store):</a:t>
            </a:r>
            <a:endParaRPr lang="en-US" altLang="zh-CN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The ever-changing mobile landscape is a challenging space to navigate. </a:t>
            </a:r>
            <a:endParaRPr lang="en-US" altLang="zh-CN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 percentage of mobile over desktop is only increasing.  Mobile app analytics is a great way to understand the existing strategy to drive growth and retention of future user.</a:t>
            </a:r>
            <a:endParaRPr lang="en-US" altLang="zh-CN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99490" y="627380"/>
            <a:ext cx="466725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Background and significance of database seletion</a:t>
            </a:r>
            <a:endParaRPr lang="en-US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2140" y="4975225"/>
            <a:ext cx="491553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This data set contains more than 7200 Apple iOS mobile application details. The data was extracted from the iTunes Search API at the Apple Inc website. </a:t>
            </a:r>
            <a:endParaRPr lang="en-US" altLang="zh-CN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2" name="Group 5"/>
          <p:cNvGrpSpPr/>
          <p:nvPr/>
        </p:nvGrpSpPr>
        <p:grpSpPr>
          <a:xfrm>
            <a:off x="790232" y="692580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1" descr="C:\Users\lenovo\Downloads\sara-kurfess-6lcT2kRPvnI-unsplash.jpgsara-kurfess-6lcT2kRPvnI-unsplash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flipH="1">
            <a:off x="-818515" y="520065"/>
            <a:ext cx="6938010" cy="7447915"/>
          </a:xfrm>
          <a:prstGeom prst="ellipse">
            <a:avLst/>
          </a:prstGeom>
        </p:spPr>
      </p:pic>
      <p:sp>
        <p:nvSpPr>
          <p:cNvPr id="13" name="Google Shape;757;p32"/>
          <p:cNvSpPr/>
          <p:nvPr/>
        </p:nvSpPr>
        <p:spPr>
          <a:xfrm>
            <a:off x="4964430" y="1226820"/>
            <a:ext cx="7281545" cy="5271135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zh-CN" altLang="en-US" sz="2000">
                <a:sym typeface="+mn-ea"/>
              </a:rPr>
              <a:t>How do you visualize price distribution of paid apps ?</a:t>
            </a:r>
            <a:endParaRPr lang="zh-CN" altLang="en-US" sz="2000">
              <a:sym typeface="+mn-ea"/>
            </a:endParaRPr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lang="zh-CN" altLang="en-US" sz="2000"/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zh-CN" altLang="en-US" sz="2000">
                <a:sym typeface="+mn-ea"/>
              </a:rPr>
              <a:t>How does the price distribution get affected by category ?</a:t>
            </a:r>
            <a:endParaRPr lang="zh-CN" altLang="en-US" sz="2000">
              <a:sym typeface="+mn-ea"/>
            </a:endParaRPr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lang="zh-CN" altLang="en-US" sz="2000"/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zh-CN" altLang="en-US" sz="2000">
                <a:sym typeface="+mn-ea"/>
              </a:rPr>
              <a:t>What about paid apps Vs Free apps </a:t>
            </a:r>
            <a:r>
              <a:rPr lang="en-US" altLang="zh-CN" sz="2000">
                <a:sym typeface="+mn-ea"/>
              </a:rPr>
              <a:t>rating</a:t>
            </a:r>
            <a:r>
              <a:rPr lang="zh-CN" altLang="en-US" sz="2000">
                <a:sym typeface="+mn-ea"/>
              </a:rPr>
              <a:t>?</a:t>
            </a:r>
            <a:endParaRPr lang="zh-CN" altLang="en-US" sz="2000">
              <a:sym typeface="+mn-ea"/>
            </a:endParaRPr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lang="zh-CN" altLang="en-US" sz="2000"/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zh-CN" altLang="en-US" sz="2000">
                <a:sym typeface="+mn-ea"/>
              </a:rPr>
              <a:t>Which category has the most highgest rating</a:t>
            </a:r>
            <a:r>
              <a:rPr lang="en-US" altLang="zh-CN" sz="2000">
                <a:sym typeface="+mn-ea"/>
              </a:rPr>
              <a:t> in paid&amp;free apps</a:t>
            </a:r>
            <a:r>
              <a:rPr lang="zh-CN" altLang="en-US" sz="2000">
                <a:sym typeface="+mn-ea"/>
              </a:rPr>
              <a:t>?</a:t>
            </a:r>
            <a:endParaRPr lang="zh-CN" altLang="en-US" sz="2000"/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zh-CN" altLang="en-US" sz="2000">
                <a:sym typeface="+mn-ea"/>
              </a:rPr>
              <a:t>Does mean user rating depend on the category?</a:t>
            </a:r>
            <a:endParaRPr lang="zh-CN" altLang="en-US" sz="2000"/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lang="zh-CN" altLang="en-US" sz="2000"/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zh-CN" altLang="en-US" sz="2000">
                <a:sym typeface="+mn-ea"/>
              </a:rPr>
              <a:t>Are paid apps good enough ?</a:t>
            </a:r>
            <a:endParaRPr lang="zh-CN" altLang="en-US" sz="2000">
              <a:sym typeface="+mn-ea"/>
            </a:endParaRPr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lang="zh-CN" altLang="en-US" sz="2000"/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zh-CN" altLang="en-US" sz="2000">
                <a:sym typeface="+mn-ea"/>
              </a:rPr>
              <a:t>What about the total number of user rating?</a:t>
            </a:r>
            <a:endParaRPr lang="zh-CN" altLang="en-US" sz="2000">
              <a:sym typeface="+mn-ea"/>
            </a:endParaRPr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lang="zh-CN" altLang="en-US" sz="2000">
              <a:sym typeface="+mn-ea"/>
            </a:endParaRPr>
          </a:p>
          <a:p>
            <a:pPr marL="0" marR="0" lvl="0" indent="0" algn="l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zh-CN" altLang="en-US" sz="2000">
                <a:sym typeface="+mn-ea"/>
              </a:rPr>
              <a:t>Does current version generally have more rating than total overall rating?</a:t>
            </a:r>
            <a:endParaRPr lang="zh-CN" altLang="en-US" sz="2000"/>
          </a:p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lang="zh-CN" altLang="en-US" sz="2000"/>
          </a:p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2000" b="1" i="0" u="none" strike="noStrike" cap="none" spc="0" normalizeH="0" baseline="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Arial" panose="020B060402020209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9490" y="520700"/>
            <a:ext cx="9622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We try to analyze and answer following questions:</a:t>
            </a:r>
            <a:endParaRPr lang="en-US" altLang="zh-CN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2" name="Google Shape;568;p26"/>
          <p:cNvSpPr/>
          <p:nvPr/>
        </p:nvSpPr>
        <p:spPr>
          <a:xfrm rot="2700000">
            <a:off x="4448296" y="1216306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" name="Google Shape;568;p26"/>
          <p:cNvSpPr/>
          <p:nvPr/>
        </p:nvSpPr>
        <p:spPr>
          <a:xfrm rot="2700000">
            <a:off x="4448296" y="1860196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0" name="Google Shape;568;p26"/>
          <p:cNvSpPr/>
          <p:nvPr/>
        </p:nvSpPr>
        <p:spPr>
          <a:xfrm rot="2700000">
            <a:off x="4448296" y="2478051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" name="Google Shape;568;p26"/>
          <p:cNvSpPr/>
          <p:nvPr/>
        </p:nvSpPr>
        <p:spPr>
          <a:xfrm rot="2700000">
            <a:off x="4448296" y="3194966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4" name="Google Shape;568;p26"/>
          <p:cNvSpPr/>
          <p:nvPr/>
        </p:nvSpPr>
        <p:spPr>
          <a:xfrm rot="2700000">
            <a:off x="4448296" y="3955696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5" name="Google Shape;568;p26"/>
          <p:cNvSpPr/>
          <p:nvPr/>
        </p:nvSpPr>
        <p:spPr>
          <a:xfrm rot="2700000">
            <a:off x="4448296" y="4567201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6" name="Google Shape;568;p26"/>
          <p:cNvSpPr/>
          <p:nvPr/>
        </p:nvSpPr>
        <p:spPr>
          <a:xfrm rot="2700000">
            <a:off x="4448296" y="5326026"/>
            <a:ext cx="364867" cy="364867"/>
          </a:xfrm>
          <a:prstGeom prst="teardrop">
            <a:avLst>
              <a:gd name="adj" fmla="val 100000"/>
            </a:avLst>
          </a:prstGeom>
          <a:solidFill>
            <a:srgbClr val="7AAF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55" y="692785"/>
            <a:ext cx="6286500" cy="60579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650365" y="168910"/>
            <a:ext cx="91960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Let's visualize </a:t>
            </a:r>
            <a:r>
              <a:rPr lang="en-US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the percentage of paid and free apps</a:t>
            </a:r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.</a:t>
            </a:r>
            <a:endParaRPr lang="en-US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50670" y="283845"/>
            <a:ext cx="10097770" cy="5480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How does the price distribution get affected by </a:t>
            </a:r>
            <a:r>
              <a:rPr lang="en-US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category ?</a:t>
            </a:r>
            <a:endParaRPr lang="en-US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  <a:p>
            <a:endParaRPr lang="en-US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  <a:p>
            <a:endParaRPr lang="en-US" sz="28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1080770"/>
            <a:ext cx="6223635" cy="58566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192645" y="998220"/>
            <a:ext cx="4455795" cy="5539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Illustrate:</a:t>
            </a:r>
            <a:endParaRPr lang="en-US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Medical is the most expensive genre.</a:t>
            </a:r>
            <a:endParaRPr lang="en-US" altLang="zh-CN" sz="20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Shopping is the cheapest genre.</a:t>
            </a:r>
            <a:endParaRPr lang="en-US" altLang="zh-CN" sz="20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sym typeface="+mn-ea"/>
              </a:rPr>
              <a:t>Guess:</a:t>
            </a:r>
            <a:endParaRPr lang="en-US"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This difference may be due to the development cost and operating profit return of the app.</a:t>
            </a:r>
            <a:endParaRPr lang="en-US" altLang="zh-CN" sz="20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Make sense because they provide services and users already pay to use the service.</a:t>
            </a:r>
            <a:endParaRPr lang="en-US" altLang="zh-CN" sz="200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5" name="Google Shape;737;p31"/>
          <p:cNvSpPr/>
          <p:nvPr/>
        </p:nvSpPr>
        <p:spPr>
          <a:xfrm>
            <a:off x="471128" y="2666164"/>
            <a:ext cx="376400" cy="376400"/>
          </a:xfrm>
          <a:prstGeom prst="donut">
            <a:avLst>
              <a:gd name="adj" fmla="val 25000"/>
            </a:avLst>
          </a:pr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94192" y="2578253"/>
            <a:ext cx="341343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We use </a:t>
            </a:r>
            <a:endParaRPr lang="en-US" altLang="zh-CN" sz="2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70" y="285750"/>
            <a:ext cx="6312535" cy="6536690"/>
          </a:xfrm>
          <a:prstGeom prst="rect">
            <a:avLst/>
          </a:prstGeom>
        </p:spPr>
      </p:pic>
      <p:sp>
        <p:nvSpPr>
          <p:cNvPr id="16" name="Shape 1722"/>
          <p:cNvSpPr/>
          <p:nvPr/>
        </p:nvSpPr>
        <p:spPr>
          <a:xfrm>
            <a:off x="1104900" y="675005"/>
            <a:ext cx="5033010" cy="76708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Let's visualize </a:t>
            </a:r>
            <a:r>
              <a:rPr sz="28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top 10 </a:t>
            </a:r>
            <a:r>
              <a:rPr sz="2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higher rating applications in bar plot</a:t>
            </a:r>
            <a:endParaRPr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350135" y="2578100"/>
                <a:ext cx="3110230" cy="1252855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𝑡𝑜𝑡𝑎𝑙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𝑐𝑜𝑢𝑛𝑡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𝑟𝑎𝑡𝑖𝑛𝑔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𝑢𝑠𝑒𝑟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𝑟𝑎𝑡𝑖𝑛𝑔</m:t>
                          </m:r>
                        </m:den>
                      </m:f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135" y="2578100"/>
                <a:ext cx="3110230" cy="12528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004570" y="3277870"/>
            <a:ext cx="513397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 weigh the popularity of each apps</a:t>
            </a:r>
            <a:endParaRPr lang="en-US" altLang="zh-CN" sz="2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7725" y="4307840"/>
            <a:ext cx="1544955" cy="45466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p>
            <a:pPr algn="l"/>
            <a:r>
              <a:rPr lang="zh-CN" altLang="en-US" sz="2400" i="1">
                <a:latin typeface="Cambria Math" panose="02040503050406030204" charset="0"/>
                <a:cs typeface="Cambria Math" panose="02040503050406030204" charset="0"/>
              </a:rPr>
              <a:t>Head Soccer</a:t>
            </a:r>
            <a:endParaRPr lang="zh-CN" altLang="en-US" sz="2400" i="1">
              <a:latin typeface="Cambria Math" panose="02040503050406030204" charset="0"/>
              <a:cs typeface="Cambria Math" panose="02040503050406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64765" y="4198620"/>
            <a:ext cx="44557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 the most popular app</a:t>
            </a:r>
            <a:endParaRPr lang="en-US" altLang="zh-CN" sz="20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4" name="Google Shape;737;p31"/>
          <p:cNvSpPr/>
          <p:nvPr/>
        </p:nvSpPr>
        <p:spPr>
          <a:xfrm>
            <a:off x="471128" y="4286684"/>
            <a:ext cx="376400" cy="376400"/>
          </a:xfrm>
          <a:prstGeom prst="donut">
            <a:avLst>
              <a:gd name="adj" fmla="val 25000"/>
            </a:avLst>
          </a:pr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" name="Google Shape;737;p31"/>
          <p:cNvSpPr/>
          <p:nvPr/>
        </p:nvSpPr>
        <p:spPr>
          <a:xfrm>
            <a:off x="471128" y="870384"/>
            <a:ext cx="376400" cy="376400"/>
          </a:xfrm>
          <a:prstGeom prst="donut">
            <a:avLst>
              <a:gd name="adj" fmla="val 25000"/>
            </a:avLst>
          </a:pr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6" grpId="0" animBg="1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0" y="0"/>
            <a:ext cx="4090670" cy="6858000"/>
          </a:xfrm>
          <a:prstGeom prst="rect">
            <a:avLst/>
          </a:prstGeom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699249" y="90349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7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5"/>
          <p:cNvGrpSpPr/>
          <p:nvPr/>
        </p:nvGrpSpPr>
        <p:grpSpPr>
          <a:xfrm>
            <a:off x="738257" y="5616864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2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090670" y="903605"/>
            <a:ext cx="8156575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We divide the Apps by categories.</a:t>
            </a:r>
            <a:endParaRPr lang="en-US" altLang="zh-CN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l"/>
            <a:endParaRPr lang="en-US" altLang="zh-CN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l"/>
            <a:r>
              <a:rPr lang="en-US" altLang="zh-CN" sz="28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Take a look at the top10 Apps in each category.</a:t>
            </a:r>
            <a:endParaRPr lang="en-US" altLang="zh-CN" sz="28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2" name="图片 1" descr="code-snapshot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205" y="3136265"/>
            <a:ext cx="5880100" cy="3601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2" name="Group 5"/>
          <p:cNvGrpSpPr/>
          <p:nvPr/>
        </p:nvGrpSpPr>
        <p:grpSpPr>
          <a:xfrm>
            <a:off x="790232" y="692580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" name="Rectangle 6"/>
            <p:cNvSpPr/>
            <p:nvPr/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7"/>
            <p:cNvSpPr/>
            <p:nvPr/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Rectangle 8"/>
            <p:cNvSpPr/>
            <p:nvPr/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207645"/>
            <a:ext cx="4135755" cy="32391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635" y="207645"/>
            <a:ext cx="6567805" cy="32391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" y="3446780"/>
            <a:ext cx="6958965" cy="32912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220" y="3585845"/>
            <a:ext cx="7501890" cy="301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ZWNiZjZlN2VmMDk0ZTRjN2MzNDNkZmJhOGM2ZTM1NjIifQ=="/>
  <p:tag name="KSO_WPP_MARK_KEY" val="c62595c7-fe49-4d5d-bcad-0a480b62f18d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3446</Words>
  <Application>WPS 文字</Application>
  <PresentationFormat>宽屏</PresentationFormat>
  <Paragraphs>132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2" baseType="lpstr">
      <vt:lpstr>Arial</vt:lpstr>
      <vt:lpstr>方正书宋_GBK</vt:lpstr>
      <vt:lpstr>Wingdings</vt:lpstr>
      <vt:lpstr>思源黑体 CN Heavy</vt:lpstr>
      <vt:lpstr>苹方-简</vt:lpstr>
      <vt:lpstr>思源黑体 CN Light</vt:lpstr>
      <vt:lpstr>Arial</vt:lpstr>
      <vt:lpstr>冬青黑体简体中文</vt:lpstr>
      <vt:lpstr>Cambria Math</vt:lpstr>
      <vt:lpstr>等线</vt:lpstr>
      <vt:lpstr>汉仪中等线KW</vt:lpstr>
      <vt:lpstr>微软雅黑</vt:lpstr>
      <vt:lpstr>汉仪旗黑</vt:lpstr>
      <vt:lpstr>宋体</vt:lpstr>
      <vt:lpstr>Arial Unicode MS</vt:lpstr>
      <vt:lpstr>汉仪书宋二KW</vt:lpstr>
      <vt:lpstr>等线 Light</vt:lpstr>
      <vt:lpstr>Calibri</vt:lpstr>
      <vt:lpstr>思源黑体 CN Heavy</vt:lpstr>
      <vt:lpstr>思源黑体 CN Light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邱 琼慧</dc:creator>
  <cp:lastModifiedBy>claire</cp:lastModifiedBy>
  <cp:revision>191</cp:revision>
  <dcterms:created xsi:type="dcterms:W3CDTF">2022-11-10T17:33:11Z</dcterms:created>
  <dcterms:modified xsi:type="dcterms:W3CDTF">2022-11-10T17:33:11Z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976FC1E75D3946DB9E76AB0FC169523B</vt:lpwstr>
  </property>
  <property fmtid="{D5CDD505-2E9C-101B-9397-08002B2CF9AE}" pid="3" name="KSOProductBuildVer">
    <vt:lpwstr>2052-4.1.0.6538</vt:lpwstr>
  </property>
</Properties>
</file>